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35" Target="slides/slide24.xml" Type="http://schemas.openxmlformats.org/officeDocument/2006/relationships/slide"/><Relationship Id="rId36" Target="slides/slide25.xml" Type="http://schemas.openxmlformats.org/officeDocument/2006/relationships/slide"/><Relationship Id="rId37" Target="slides/slide26.xml" Type="http://schemas.openxmlformats.org/officeDocument/2006/relationships/slide"/><Relationship Id="rId38" Target="slides/slide27.xml" Type="http://schemas.openxmlformats.org/officeDocument/2006/relationships/slide"/><Relationship Id="rId39" Target="slides/slide28.xml" Type="http://schemas.openxmlformats.org/officeDocument/2006/relationships/slide"/><Relationship Id="rId4" Target="theme/theme1.xml" Type="http://schemas.openxmlformats.org/officeDocument/2006/relationships/theme"/><Relationship Id="rId40" Target="slides/slide29.xml" Type="http://schemas.openxmlformats.org/officeDocument/2006/relationships/slide"/><Relationship Id="rId41" Target="slides/slide3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0904" y="-8138457"/>
            <a:ext cx="16904220" cy="16904220"/>
          </a:xfrm>
          <a:custGeom>
            <a:avLst/>
            <a:gdLst/>
            <a:ahLst/>
            <a:cxnLst/>
            <a:rect r="r" b="b" t="t" l="l"/>
            <a:pathLst>
              <a:path h="16904220" w="16904220">
                <a:moveTo>
                  <a:pt x="0" y="0"/>
                </a:moveTo>
                <a:lnTo>
                  <a:pt x="16904220" y="0"/>
                </a:lnTo>
                <a:lnTo>
                  <a:pt x="16904220" y="16904221"/>
                </a:lnTo>
                <a:lnTo>
                  <a:pt x="0" y="16904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7786" y="457200"/>
            <a:ext cx="14635530" cy="5713296"/>
          </a:xfrm>
          <a:prstGeom prst="rect">
            <a:avLst/>
          </a:prstGeom>
        </p:spPr>
        <p:txBody>
          <a:bodyPr anchor="t" rtlCol="false" tIns="0" lIns="0" bIns="0" rIns="0">
            <a:spAutoFit/>
          </a:bodyPr>
          <a:lstStyle/>
          <a:p>
            <a:pPr>
              <a:lnSpc>
                <a:spcPts val="14656"/>
              </a:lnSpc>
            </a:pPr>
            <a:r>
              <a:rPr lang="en-US" sz="16284">
                <a:solidFill>
                  <a:srgbClr val="FFFFFF"/>
                </a:solidFill>
                <a:latin typeface="Montserrat Classic Bold"/>
              </a:rPr>
              <a:t>Online </a:t>
            </a:r>
          </a:p>
          <a:p>
            <a:pPr>
              <a:lnSpc>
                <a:spcPts val="14656"/>
              </a:lnSpc>
            </a:pPr>
            <a:r>
              <a:rPr lang="en-US" sz="16284">
                <a:solidFill>
                  <a:srgbClr val="FFFFFF"/>
                </a:solidFill>
                <a:latin typeface="Montserrat Classic Bold"/>
              </a:rPr>
              <a:t>Examination </a:t>
            </a:r>
          </a:p>
          <a:p>
            <a:pPr>
              <a:lnSpc>
                <a:spcPts val="14656"/>
              </a:lnSpc>
            </a:pPr>
            <a:r>
              <a:rPr lang="en-US" sz="16284">
                <a:solidFill>
                  <a:srgbClr val="FFFFFF"/>
                </a:solidFill>
                <a:latin typeface="Montserrat Classic Bold"/>
              </a:rPr>
              <a:t>System</a:t>
            </a:r>
          </a:p>
        </p:txBody>
      </p:sp>
      <p:sp>
        <p:nvSpPr>
          <p:cNvPr name="Freeform 4" id="4"/>
          <p:cNvSpPr/>
          <p:nvPr/>
        </p:nvSpPr>
        <p:spPr>
          <a:xfrm flipH="false" flipV="false" rot="0">
            <a:off x="15381209" y="208465"/>
            <a:ext cx="2721688" cy="820235"/>
          </a:xfrm>
          <a:custGeom>
            <a:avLst/>
            <a:gdLst/>
            <a:ahLst/>
            <a:cxnLst/>
            <a:rect r="r" b="b" t="t" l="l"/>
            <a:pathLst>
              <a:path h="820235" w="2721688">
                <a:moveTo>
                  <a:pt x="0" y="0"/>
                </a:moveTo>
                <a:lnTo>
                  <a:pt x="2721688" y="0"/>
                </a:lnTo>
                <a:lnTo>
                  <a:pt x="2721688" y="820235"/>
                </a:lnTo>
                <a:lnTo>
                  <a:pt x="0" y="820235"/>
                </a:lnTo>
                <a:lnTo>
                  <a:pt x="0" y="0"/>
                </a:lnTo>
                <a:close/>
              </a:path>
            </a:pathLst>
          </a:custGeom>
          <a:blipFill>
            <a:blip r:embed="rId4"/>
            <a:stretch>
              <a:fillRect l="0" t="0" r="0" b="0"/>
            </a:stretch>
          </a:blipFill>
        </p:spPr>
      </p:sp>
      <p:sp>
        <p:nvSpPr>
          <p:cNvPr name="TextBox 5" id="5"/>
          <p:cNvSpPr txBox="true"/>
          <p:nvPr/>
        </p:nvSpPr>
        <p:spPr>
          <a:xfrm rot="0">
            <a:off x="9794230" y="8590294"/>
            <a:ext cx="8493770" cy="1587762"/>
          </a:xfrm>
          <a:prstGeom prst="rect">
            <a:avLst/>
          </a:prstGeom>
        </p:spPr>
        <p:txBody>
          <a:bodyPr anchor="t" rtlCol="false" tIns="0" lIns="0" bIns="0" rIns="0">
            <a:spAutoFit/>
          </a:bodyPr>
          <a:lstStyle/>
          <a:p>
            <a:pPr algn="just">
              <a:lnSpc>
                <a:spcPts val="4243"/>
              </a:lnSpc>
            </a:pPr>
            <a:r>
              <a:rPr lang="en-US" sz="3030">
                <a:solidFill>
                  <a:srgbClr val="314FDD"/>
                </a:solidFill>
                <a:latin typeface="Montserrat Classic Bold"/>
              </a:rPr>
              <a:t>VIVEK SINGH ADHIKARI         10490302020</a:t>
            </a:r>
          </a:p>
          <a:p>
            <a:pPr algn="just">
              <a:lnSpc>
                <a:spcPts val="4243"/>
              </a:lnSpc>
              <a:spcBef>
                <a:spcPct val="0"/>
              </a:spcBef>
            </a:pPr>
            <a:r>
              <a:rPr lang="en-US" sz="3030">
                <a:solidFill>
                  <a:srgbClr val="314FDD"/>
                </a:solidFill>
                <a:latin typeface="Montserrat Classic Bold"/>
              </a:rPr>
              <a:t>RAKESH KUMAR YADAV  06490302020 . PIYUSH UPADHYAY                  35890302020 </a:t>
            </a:r>
          </a:p>
        </p:txBody>
      </p:sp>
      <p:sp>
        <p:nvSpPr>
          <p:cNvPr name="Freeform 6" id="6"/>
          <p:cNvSpPr/>
          <p:nvPr/>
        </p:nvSpPr>
        <p:spPr>
          <a:xfrm flipH="false" flipV="false" rot="0">
            <a:off x="15710209" y="1028700"/>
            <a:ext cx="2063689" cy="1589393"/>
          </a:xfrm>
          <a:custGeom>
            <a:avLst/>
            <a:gdLst/>
            <a:ahLst/>
            <a:cxnLst/>
            <a:rect r="r" b="b" t="t" l="l"/>
            <a:pathLst>
              <a:path h="1589393" w="2063689">
                <a:moveTo>
                  <a:pt x="0" y="0"/>
                </a:moveTo>
                <a:lnTo>
                  <a:pt x="2063688" y="0"/>
                </a:lnTo>
                <a:lnTo>
                  <a:pt x="2063688" y="1589393"/>
                </a:lnTo>
                <a:lnTo>
                  <a:pt x="0" y="1589393"/>
                </a:lnTo>
                <a:lnTo>
                  <a:pt x="0" y="0"/>
                </a:lnTo>
                <a:close/>
              </a:path>
            </a:pathLst>
          </a:custGeom>
          <a:blipFill>
            <a:blip r:embed="rId5"/>
            <a:stretch>
              <a:fillRect l="0" t="0" r="0" b="0"/>
            </a:stretch>
          </a:blipFill>
        </p:spPr>
      </p:sp>
      <p:sp>
        <p:nvSpPr>
          <p:cNvPr name="Freeform 7" id="7"/>
          <p:cNvSpPr/>
          <p:nvPr/>
        </p:nvSpPr>
        <p:spPr>
          <a:xfrm flipH="false" flipV="false" rot="-2281574">
            <a:off x="8453086" y="1812154"/>
            <a:ext cx="15975639" cy="12983837"/>
          </a:xfrm>
          <a:custGeom>
            <a:avLst/>
            <a:gdLst/>
            <a:ahLst/>
            <a:cxnLst/>
            <a:rect r="r" b="b" t="t" l="l"/>
            <a:pathLst>
              <a:path h="12983837" w="15975639">
                <a:moveTo>
                  <a:pt x="0" y="0"/>
                </a:moveTo>
                <a:lnTo>
                  <a:pt x="15975638" y="0"/>
                </a:lnTo>
                <a:lnTo>
                  <a:pt x="15975638" y="12983837"/>
                </a:lnTo>
                <a:lnTo>
                  <a:pt x="0" y="12983837"/>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09465" y="9372811"/>
            <a:ext cx="6641206" cy="914189"/>
          </a:xfrm>
          <a:prstGeom prst="rect">
            <a:avLst/>
          </a:prstGeom>
        </p:spPr>
        <p:txBody>
          <a:bodyPr anchor="t" rtlCol="false" tIns="0" lIns="0" bIns="0" rIns="0">
            <a:spAutoFit/>
          </a:bodyPr>
          <a:lstStyle/>
          <a:p>
            <a:pPr>
              <a:lnSpc>
                <a:spcPts val="6650"/>
              </a:lnSpc>
            </a:pPr>
            <a:r>
              <a:rPr lang="en-US" sz="7389">
                <a:solidFill>
                  <a:srgbClr val="336AE6"/>
                </a:solidFill>
                <a:latin typeface="Montserrat Classic Bold"/>
              </a:rPr>
              <a:t>Major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66749" y="173044"/>
            <a:ext cx="9860850" cy="9940911"/>
          </a:xfrm>
          <a:custGeom>
            <a:avLst/>
            <a:gdLst/>
            <a:ahLst/>
            <a:cxnLst/>
            <a:rect r="r" b="b" t="t" l="l"/>
            <a:pathLst>
              <a:path h="9940911" w="9860850">
                <a:moveTo>
                  <a:pt x="0" y="0"/>
                </a:moveTo>
                <a:lnTo>
                  <a:pt x="9860850" y="0"/>
                </a:lnTo>
                <a:lnTo>
                  <a:pt x="9860850" y="9940912"/>
                </a:lnTo>
                <a:lnTo>
                  <a:pt x="0" y="9940912"/>
                </a:lnTo>
                <a:lnTo>
                  <a:pt x="0" y="0"/>
                </a:lnTo>
                <a:close/>
              </a:path>
            </a:pathLst>
          </a:custGeom>
          <a:blipFill>
            <a:blip r:embed="rId4"/>
            <a:stretch>
              <a:fillRect l="0" t="0" r="0" b="0"/>
            </a:stretch>
          </a:blipFill>
        </p:spPr>
      </p:sp>
      <p:sp>
        <p:nvSpPr>
          <p:cNvPr name="TextBox 4" id="4"/>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E-R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49899" y="2377308"/>
            <a:ext cx="12744466" cy="7909692"/>
          </a:xfrm>
          <a:custGeom>
            <a:avLst/>
            <a:gdLst/>
            <a:ahLst/>
            <a:cxnLst/>
            <a:rect r="r" b="b" t="t" l="l"/>
            <a:pathLst>
              <a:path h="7909692" w="12744466">
                <a:moveTo>
                  <a:pt x="0" y="0"/>
                </a:moveTo>
                <a:lnTo>
                  <a:pt x="12744467" y="0"/>
                </a:lnTo>
                <a:lnTo>
                  <a:pt x="12744467" y="7909692"/>
                </a:lnTo>
                <a:lnTo>
                  <a:pt x="0" y="7909692"/>
                </a:lnTo>
                <a:lnTo>
                  <a:pt x="0" y="0"/>
                </a:lnTo>
                <a:close/>
              </a:path>
            </a:pathLst>
          </a:custGeom>
          <a:blipFill>
            <a:blip r:embed="rId2"/>
            <a:stretch>
              <a:fillRect l="0" t="0" r="0" b="0"/>
            </a:stretch>
          </a:blipFill>
        </p:spPr>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SEQUENCE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95438"/>
            <a:ext cx="17039685" cy="8444667"/>
          </a:xfrm>
          <a:custGeom>
            <a:avLst/>
            <a:gdLst/>
            <a:ahLst/>
            <a:cxnLst/>
            <a:rect r="r" b="b" t="t" l="l"/>
            <a:pathLst>
              <a:path h="8444667" w="17039685">
                <a:moveTo>
                  <a:pt x="0" y="0"/>
                </a:moveTo>
                <a:lnTo>
                  <a:pt x="17039685" y="0"/>
                </a:lnTo>
                <a:lnTo>
                  <a:pt x="17039685" y="8444667"/>
                </a:lnTo>
                <a:lnTo>
                  <a:pt x="0" y="8444667"/>
                </a:lnTo>
                <a:lnTo>
                  <a:pt x="0" y="0"/>
                </a:lnTo>
                <a:close/>
              </a:path>
            </a:pathLst>
          </a:custGeom>
          <a:blipFill>
            <a:blip r:embed="rId2"/>
            <a:stretch>
              <a:fillRect l="0" t="0" r="0" b="0"/>
            </a:stretch>
          </a:blipFill>
        </p:spPr>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SITE MAP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6461354"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37812" y="2056431"/>
            <a:ext cx="12296745" cy="8230569"/>
          </a:xfrm>
          <a:custGeom>
            <a:avLst/>
            <a:gdLst/>
            <a:ahLst/>
            <a:cxnLst/>
            <a:rect r="r" b="b" t="t" l="l"/>
            <a:pathLst>
              <a:path h="8230569" w="12296745">
                <a:moveTo>
                  <a:pt x="0" y="0"/>
                </a:moveTo>
                <a:lnTo>
                  <a:pt x="12296745" y="0"/>
                </a:lnTo>
                <a:lnTo>
                  <a:pt x="12296745" y="8230569"/>
                </a:lnTo>
                <a:lnTo>
                  <a:pt x="0" y="8230569"/>
                </a:lnTo>
                <a:lnTo>
                  <a:pt x="0" y="0"/>
                </a:lnTo>
                <a:close/>
              </a:path>
            </a:pathLst>
          </a:custGeom>
          <a:blipFill>
            <a:blip r:embed="rId6"/>
            <a:stretch>
              <a:fillRect l="0" t="0" r="0" b="0"/>
            </a:stretch>
          </a:blipFill>
        </p:spPr>
      </p:sp>
      <p:sp>
        <p:nvSpPr>
          <p:cNvPr name="TextBox 5" id="5"/>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DATABASE DESIGN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42691" y="2162175"/>
            <a:ext cx="10091487" cy="3171164"/>
          </a:xfrm>
          <a:custGeom>
            <a:avLst/>
            <a:gdLst/>
            <a:ahLst/>
            <a:cxnLst/>
            <a:rect r="r" b="b" t="t" l="l"/>
            <a:pathLst>
              <a:path h="3171164" w="10091487">
                <a:moveTo>
                  <a:pt x="0" y="0"/>
                </a:moveTo>
                <a:lnTo>
                  <a:pt x="10091487" y="0"/>
                </a:lnTo>
                <a:lnTo>
                  <a:pt x="10091487" y="3171164"/>
                </a:lnTo>
                <a:lnTo>
                  <a:pt x="0" y="3171164"/>
                </a:lnTo>
                <a:lnTo>
                  <a:pt x="0" y="0"/>
                </a:lnTo>
                <a:close/>
              </a:path>
            </a:pathLst>
          </a:custGeom>
          <a:blipFill>
            <a:blip r:embed="rId6"/>
            <a:stretch>
              <a:fillRect l="0" t="0" r="0" b="0"/>
            </a:stretch>
          </a:blipFill>
        </p:spPr>
      </p:sp>
      <p:sp>
        <p:nvSpPr>
          <p:cNvPr name="Freeform 5" id="5"/>
          <p:cNvSpPr/>
          <p:nvPr/>
        </p:nvSpPr>
        <p:spPr>
          <a:xfrm flipH="false" flipV="false" rot="0">
            <a:off x="6566919" y="5333339"/>
            <a:ext cx="9637802" cy="4640423"/>
          </a:xfrm>
          <a:custGeom>
            <a:avLst/>
            <a:gdLst/>
            <a:ahLst/>
            <a:cxnLst/>
            <a:rect r="r" b="b" t="t" l="l"/>
            <a:pathLst>
              <a:path h="4640423" w="9637802">
                <a:moveTo>
                  <a:pt x="0" y="0"/>
                </a:moveTo>
                <a:lnTo>
                  <a:pt x="9637802" y="0"/>
                </a:lnTo>
                <a:lnTo>
                  <a:pt x="9637802" y="4640424"/>
                </a:lnTo>
                <a:lnTo>
                  <a:pt x="0" y="4640424"/>
                </a:lnTo>
                <a:lnTo>
                  <a:pt x="0" y="0"/>
                </a:lnTo>
                <a:close/>
              </a:path>
            </a:pathLst>
          </a:custGeom>
          <a:blipFill>
            <a:blip r:embed="rId7"/>
            <a:stretch>
              <a:fillRect l="0" t="0" r="0" b="0"/>
            </a:stretch>
          </a:blipFill>
        </p:spPr>
      </p:sp>
      <p:sp>
        <p:nvSpPr>
          <p:cNvPr name="TextBox 6" id="6"/>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DATABASE DESIGN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20900" y="1912961"/>
            <a:ext cx="8817697" cy="8374039"/>
          </a:xfrm>
          <a:custGeom>
            <a:avLst/>
            <a:gdLst/>
            <a:ahLst/>
            <a:cxnLst/>
            <a:rect r="r" b="b" t="t" l="l"/>
            <a:pathLst>
              <a:path h="8374039" w="8817697">
                <a:moveTo>
                  <a:pt x="0" y="0"/>
                </a:moveTo>
                <a:lnTo>
                  <a:pt x="8817697" y="0"/>
                </a:lnTo>
                <a:lnTo>
                  <a:pt x="8817697" y="8374039"/>
                </a:lnTo>
                <a:lnTo>
                  <a:pt x="0" y="8374039"/>
                </a:lnTo>
                <a:lnTo>
                  <a:pt x="0" y="0"/>
                </a:lnTo>
                <a:close/>
              </a:path>
            </a:pathLst>
          </a:custGeom>
          <a:blipFill>
            <a:blip r:embed="rId6"/>
            <a:stretch>
              <a:fillRect l="0" t="0" r="0" b="0"/>
            </a:stretch>
          </a:blipFill>
        </p:spPr>
      </p:sp>
      <p:sp>
        <p:nvSpPr>
          <p:cNvPr name="TextBox 5" id="5"/>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DATABASE DESIGN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00124" y="3673158"/>
            <a:ext cx="11712960" cy="6573727"/>
          </a:xfrm>
          <a:custGeom>
            <a:avLst/>
            <a:gdLst/>
            <a:ahLst/>
            <a:cxnLst/>
            <a:rect r="r" b="b" t="t" l="l"/>
            <a:pathLst>
              <a:path h="6573727" w="11712960">
                <a:moveTo>
                  <a:pt x="0" y="0"/>
                </a:moveTo>
                <a:lnTo>
                  <a:pt x="11712960" y="0"/>
                </a:lnTo>
                <a:lnTo>
                  <a:pt x="11712960" y="6573728"/>
                </a:lnTo>
                <a:lnTo>
                  <a:pt x="0" y="6573728"/>
                </a:lnTo>
                <a:lnTo>
                  <a:pt x="0" y="0"/>
                </a:lnTo>
                <a:close/>
              </a:path>
            </a:pathLst>
          </a:custGeom>
          <a:blipFill>
            <a:blip r:embed="rId6"/>
            <a:stretch>
              <a:fillRect l="0" t="0" r="0" b="0"/>
            </a:stretch>
          </a:blipFill>
        </p:spPr>
      </p:sp>
      <p:sp>
        <p:nvSpPr>
          <p:cNvPr name="TextBox 5" id="5"/>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HOME</a:t>
            </a:r>
          </a:p>
        </p:txBody>
      </p:sp>
      <p:sp>
        <p:nvSpPr>
          <p:cNvPr name="TextBox 6" id="6"/>
          <p:cNvSpPr txBox="true"/>
          <p:nvPr/>
        </p:nvSpPr>
        <p:spPr>
          <a:xfrm rot="0">
            <a:off x="1028700" y="2382243"/>
            <a:ext cx="15534831" cy="1099185"/>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Home page is use to create new user by enter your Name, Select Gender (Male/Female), Enter College Code, Enter Email Id And user phone number, then create your password and reconfirm password for create new user.</a:t>
            </a:r>
          </a:p>
          <a:p>
            <a:pPr>
              <a:lnSpc>
                <a:spcPts val="294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50202" y="3486150"/>
            <a:ext cx="11712960" cy="6573727"/>
          </a:xfrm>
          <a:custGeom>
            <a:avLst/>
            <a:gdLst/>
            <a:ahLst/>
            <a:cxnLst/>
            <a:rect r="r" b="b" t="t" l="l"/>
            <a:pathLst>
              <a:path h="6573727" w="11712960">
                <a:moveTo>
                  <a:pt x="0" y="0"/>
                </a:moveTo>
                <a:lnTo>
                  <a:pt x="11712960" y="0"/>
                </a:lnTo>
                <a:lnTo>
                  <a:pt x="11712960" y="6573728"/>
                </a:lnTo>
                <a:lnTo>
                  <a:pt x="0" y="6573728"/>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LOGIN</a:t>
            </a:r>
          </a:p>
          <a:p>
            <a:pPr>
              <a:lnSpc>
                <a:spcPts val="10499"/>
              </a:lnSpc>
              <a:spcBef>
                <a:spcPct val="0"/>
              </a:spcBef>
            </a:pPr>
          </a:p>
        </p:txBody>
      </p:sp>
      <p:sp>
        <p:nvSpPr>
          <p:cNvPr name="TextBox 6" id="6"/>
          <p:cNvSpPr txBox="true"/>
          <p:nvPr/>
        </p:nvSpPr>
        <p:spPr>
          <a:xfrm rot="0">
            <a:off x="1028700" y="2382243"/>
            <a:ext cx="15534831" cy="1099185"/>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In login page, user can able to account login in website by entering email id and password which created in home page.</a:t>
            </a:r>
          </a:p>
          <a:p>
            <a:pPr>
              <a:lnSpc>
                <a:spcPts val="294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50202" y="3486150"/>
            <a:ext cx="11712960" cy="6573727"/>
          </a:xfrm>
          <a:custGeom>
            <a:avLst/>
            <a:gdLst/>
            <a:ahLst/>
            <a:cxnLst/>
            <a:rect r="r" b="b" t="t" l="l"/>
            <a:pathLst>
              <a:path h="6573727" w="11712960">
                <a:moveTo>
                  <a:pt x="0" y="0"/>
                </a:moveTo>
                <a:lnTo>
                  <a:pt x="11712960" y="0"/>
                </a:lnTo>
                <a:lnTo>
                  <a:pt x="11712960" y="6573728"/>
                </a:lnTo>
                <a:lnTo>
                  <a:pt x="0" y="6573728"/>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FEEDBACK</a:t>
            </a:r>
          </a:p>
          <a:p>
            <a:pPr>
              <a:lnSpc>
                <a:spcPts val="10499"/>
              </a:lnSpc>
              <a:spcBef>
                <a:spcPct val="0"/>
              </a:spcBef>
            </a:pPr>
          </a:p>
        </p:txBody>
      </p:sp>
      <p:sp>
        <p:nvSpPr>
          <p:cNvPr name="TextBox 6" id="6"/>
          <p:cNvSpPr txBox="true"/>
          <p:nvPr/>
        </p:nvSpPr>
        <p:spPr>
          <a:xfrm rot="0">
            <a:off x="1028700" y="2382243"/>
            <a:ext cx="15534831" cy="1099185"/>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Feedback page is use to give feedback to admin directly by enter name subject of feedback and your valid email address and then enter your feedback.</a:t>
            </a:r>
          </a:p>
          <a:p>
            <a:pPr>
              <a:lnSpc>
                <a:spcPts val="294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70916" y="3109953"/>
            <a:ext cx="11712960" cy="6573727"/>
          </a:xfrm>
          <a:custGeom>
            <a:avLst/>
            <a:gdLst/>
            <a:ahLst/>
            <a:cxnLst/>
            <a:rect r="r" b="b" t="t" l="l"/>
            <a:pathLst>
              <a:path h="6573727" w="11712960">
                <a:moveTo>
                  <a:pt x="0" y="0"/>
                </a:moveTo>
                <a:lnTo>
                  <a:pt x="11712960" y="0"/>
                </a:lnTo>
                <a:lnTo>
                  <a:pt x="11712960"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STUDENT DASHBOARD</a:t>
            </a:r>
          </a:p>
          <a:p>
            <a:pPr>
              <a:lnSpc>
                <a:spcPts val="10499"/>
              </a:lnSpc>
              <a:spcBef>
                <a:spcPct val="0"/>
              </a:spcBef>
            </a:pPr>
          </a:p>
        </p:txBody>
      </p:sp>
      <p:sp>
        <p:nvSpPr>
          <p:cNvPr name="TextBox 6" id="6"/>
          <p:cNvSpPr txBox="true"/>
          <p:nvPr/>
        </p:nvSpPr>
        <p:spPr>
          <a:xfrm rot="0">
            <a:off x="1028700" y="2382243"/>
            <a:ext cx="15534831" cy="727710"/>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In student dashboard, students are able to see their exam details.</a:t>
            </a:r>
          </a:p>
          <a:p>
            <a:pPr>
              <a:lnSpc>
                <a:spcPts val="294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00650" y="6770053"/>
            <a:ext cx="14564970" cy="14564970"/>
          </a:xfrm>
          <a:custGeom>
            <a:avLst/>
            <a:gdLst/>
            <a:ahLst/>
            <a:cxnLst/>
            <a:rect r="r" b="b" t="t" l="l"/>
            <a:pathLst>
              <a:path h="14564970" w="14564970">
                <a:moveTo>
                  <a:pt x="0" y="0"/>
                </a:moveTo>
                <a:lnTo>
                  <a:pt x="14564969" y="0"/>
                </a:lnTo>
                <a:lnTo>
                  <a:pt x="14564969" y="14564969"/>
                </a:lnTo>
                <a:lnTo>
                  <a:pt x="0" y="14564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6636" y="-10445518"/>
            <a:ext cx="14564970" cy="14564970"/>
          </a:xfrm>
          <a:custGeom>
            <a:avLst/>
            <a:gdLst/>
            <a:ahLst/>
            <a:cxnLst/>
            <a:rect r="r" b="b" t="t" l="l"/>
            <a:pathLst>
              <a:path h="14564970" w="14564970">
                <a:moveTo>
                  <a:pt x="0" y="0"/>
                </a:moveTo>
                <a:lnTo>
                  <a:pt x="14564970" y="0"/>
                </a:lnTo>
                <a:lnTo>
                  <a:pt x="14564970" y="14564969"/>
                </a:lnTo>
                <a:lnTo>
                  <a:pt x="0" y="14564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65703" y="1019175"/>
            <a:ext cx="15956594" cy="1409690"/>
          </a:xfrm>
          <a:prstGeom prst="rect">
            <a:avLst/>
          </a:prstGeom>
        </p:spPr>
        <p:txBody>
          <a:bodyPr anchor="t" rtlCol="false" tIns="0" lIns="0" bIns="0" rIns="0">
            <a:spAutoFit/>
          </a:bodyPr>
          <a:lstStyle/>
          <a:p>
            <a:pPr>
              <a:lnSpc>
                <a:spcPts val="11094"/>
              </a:lnSpc>
            </a:pPr>
            <a:r>
              <a:rPr lang="en-US" sz="9245">
                <a:solidFill>
                  <a:srgbClr val="FFFFFF"/>
                </a:solidFill>
                <a:latin typeface="Montserrat Classic Bold"/>
              </a:rPr>
              <a:t>INTRODUCTION </a:t>
            </a:r>
          </a:p>
        </p:txBody>
      </p:sp>
      <p:sp>
        <p:nvSpPr>
          <p:cNvPr name="TextBox 5" id="5"/>
          <p:cNvSpPr txBox="true"/>
          <p:nvPr/>
        </p:nvSpPr>
        <p:spPr>
          <a:xfrm rot="0">
            <a:off x="1392017" y="4224655"/>
            <a:ext cx="14639771" cy="4471670"/>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Montserrat Classic Bold"/>
              </a:rPr>
              <a:t>Online examinations contents providers to focus on creating effective assessment questions and focusing on exam’s feedback delivery to students. In the paper we present techniques that are pertinent to the elements of assessment process: answers submission, computerized grading, and feedback after submission. As the modern organizations are automated and computers are working as per the instructions, it becomes essential for the coordination of human beings, commodity and computers in a modern organization.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05439" y="3253067"/>
            <a:ext cx="11712960" cy="6573727"/>
          </a:xfrm>
          <a:custGeom>
            <a:avLst/>
            <a:gdLst/>
            <a:ahLst/>
            <a:cxnLst/>
            <a:rect r="r" b="b" t="t" l="l"/>
            <a:pathLst>
              <a:path h="6573727" w="11712960">
                <a:moveTo>
                  <a:pt x="0" y="0"/>
                </a:moveTo>
                <a:lnTo>
                  <a:pt x="11712960" y="0"/>
                </a:lnTo>
                <a:lnTo>
                  <a:pt x="11712960"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STUDENT RANKING</a:t>
            </a:r>
          </a:p>
          <a:p>
            <a:pPr>
              <a:lnSpc>
                <a:spcPts val="10499"/>
              </a:lnSpc>
              <a:spcBef>
                <a:spcPct val="0"/>
              </a:spcBef>
            </a:pPr>
          </a:p>
        </p:txBody>
      </p:sp>
      <p:sp>
        <p:nvSpPr>
          <p:cNvPr name="TextBox 6" id="6"/>
          <p:cNvSpPr txBox="true"/>
          <p:nvPr/>
        </p:nvSpPr>
        <p:spPr>
          <a:xfrm rot="0">
            <a:off x="1028700" y="2382243"/>
            <a:ext cx="15534831" cy="727710"/>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In student ranking, students are able to see their score of exams.</a:t>
            </a:r>
          </a:p>
          <a:p>
            <a:pPr>
              <a:lnSpc>
                <a:spcPts val="294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42522" y="3109953"/>
            <a:ext cx="11712960" cy="6573727"/>
          </a:xfrm>
          <a:custGeom>
            <a:avLst/>
            <a:gdLst/>
            <a:ahLst/>
            <a:cxnLst/>
            <a:rect r="r" b="b" t="t" l="l"/>
            <a:pathLst>
              <a:path h="6573727" w="11712960">
                <a:moveTo>
                  <a:pt x="0" y="0"/>
                </a:moveTo>
                <a:lnTo>
                  <a:pt x="11712960" y="0"/>
                </a:lnTo>
                <a:lnTo>
                  <a:pt x="11712960"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TEST QUESTIONS</a:t>
            </a:r>
          </a:p>
          <a:p>
            <a:pPr>
              <a:lnSpc>
                <a:spcPts val="10499"/>
              </a:lnSpc>
              <a:spcBef>
                <a:spcPct val="0"/>
              </a:spcBef>
            </a:pPr>
          </a:p>
        </p:txBody>
      </p:sp>
      <p:sp>
        <p:nvSpPr>
          <p:cNvPr name="TextBox 6" id="6"/>
          <p:cNvSpPr txBox="true"/>
          <p:nvPr/>
        </p:nvSpPr>
        <p:spPr>
          <a:xfrm rot="0">
            <a:off x="1028700" y="2382243"/>
            <a:ext cx="15534831" cy="727710"/>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In test page, the test will solve by the students.</a:t>
            </a:r>
          </a:p>
          <a:p>
            <a:pPr>
              <a:lnSpc>
                <a:spcPts val="294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97760" y="3253067"/>
            <a:ext cx="11712960" cy="6573727"/>
          </a:xfrm>
          <a:custGeom>
            <a:avLst/>
            <a:gdLst/>
            <a:ahLst/>
            <a:cxnLst/>
            <a:rect r="r" b="b" t="t" l="l"/>
            <a:pathLst>
              <a:path h="6573727" w="11712960">
                <a:moveTo>
                  <a:pt x="0" y="0"/>
                </a:moveTo>
                <a:lnTo>
                  <a:pt x="11712959" y="0"/>
                </a:lnTo>
                <a:lnTo>
                  <a:pt x="11712959"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RESULT</a:t>
            </a:r>
          </a:p>
          <a:p>
            <a:pPr>
              <a:lnSpc>
                <a:spcPts val="10499"/>
              </a:lnSpc>
              <a:spcBef>
                <a:spcPct val="0"/>
              </a:spcBef>
            </a:pPr>
          </a:p>
        </p:txBody>
      </p:sp>
      <p:sp>
        <p:nvSpPr>
          <p:cNvPr name="TextBox 6" id="6"/>
          <p:cNvSpPr txBox="true"/>
          <p:nvPr/>
        </p:nvSpPr>
        <p:spPr>
          <a:xfrm rot="0">
            <a:off x="1028700" y="2382243"/>
            <a:ext cx="15534831" cy="727710"/>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In result page students are able to see their score and result of exam.</a:t>
            </a:r>
          </a:p>
          <a:p>
            <a:pPr>
              <a:lnSpc>
                <a:spcPts val="294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50572" y="2950885"/>
            <a:ext cx="11712960" cy="6573727"/>
          </a:xfrm>
          <a:custGeom>
            <a:avLst/>
            <a:gdLst/>
            <a:ahLst/>
            <a:cxnLst/>
            <a:rect r="r" b="b" t="t" l="l"/>
            <a:pathLst>
              <a:path h="6573727" w="11712960">
                <a:moveTo>
                  <a:pt x="0" y="0"/>
                </a:moveTo>
                <a:lnTo>
                  <a:pt x="11712959" y="0"/>
                </a:lnTo>
                <a:lnTo>
                  <a:pt x="11712959" y="6573728"/>
                </a:lnTo>
                <a:lnTo>
                  <a:pt x="0" y="6573728"/>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ADMIN DASHBOARD</a:t>
            </a:r>
          </a:p>
          <a:p>
            <a:pPr>
              <a:lnSpc>
                <a:spcPts val="10499"/>
              </a:lnSpc>
              <a:spcBef>
                <a:spcPct val="0"/>
              </a:spcBef>
            </a:pPr>
          </a:p>
        </p:txBody>
      </p:sp>
      <p:sp>
        <p:nvSpPr>
          <p:cNvPr name="TextBox 6" id="6"/>
          <p:cNvSpPr txBox="true"/>
          <p:nvPr/>
        </p:nvSpPr>
        <p:spPr>
          <a:xfrm rot="0">
            <a:off x="1028700" y="2382243"/>
            <a:ext cx="15534831" cy="1099185"/>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Admin Dashboard is managed by admin, create exam and manage the exam.</a:t>
            </a:r>
          </a:p>
          <a:p>
            <a:pPr>
              <a:lnSpc>
                <a:spcPts val="2940"/>
              </a:lnSpc>
            </a:pPr>
          </a:p>
          <a:p>
            <a:pPr>
              <a:lnSpc>
                <a:spcPts val="294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17833" y="3155594"/>
            <a:ext cx="11712960" cy="6573727"/>
          </a:xfrm>
          <a:custGeom>
            <a:avLst/>
            <a:gdLst/>
            <a:ahLst/>
            <a:cxnLst/>
            <a:rect r="r" b="b" t="t" l="l"/>
            <a:pathLst>
              <a:path h="6573727" w="11712960">
                <a:moveTo>
                  <a:pt x="0" y="0"/>
                </a:moveTo>
                <a:lnTo>
                  <a:pt x="11712960" y="0"/>
                </a:lnTo>
                <a:lnTo>
                  <a:pt x="11712960"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USER LIST</a:t>
            </a:r>
          </a:p>
          <a:p>
            <a:pPr>
              <a:lnSpc>
                <a:spcPts val="10499"/>
              </a:lnSpc>
              <a:spcBef>
                <a:spcPct val="0"/>
              </a:spcBef>
            </a:pPr>
          </a:p>
        </p:txBody>
      </p:sp>
      <p:sp>
        <p:nvSpPr>
          <p:cNvPr name="TextBox 6" id="6"/>
          <p:cNvSpPr txBox="true"/>
          <p:nvPr/>
        </p:nvSpPr>
        <p:spPr>
          <a:xfrm rot="0">
            <a:off x="1028700" y="2382243"/>
            <a:ext cx="15534831" cy="356235"/>
          </a:xfrm>
          <a:prstGeom prst="rect">
            <a:avLst/>
          </a:prstGeom>
        </p:spPr>
        <p:txBody>
          <a:bodyPr anchor="t" rtlCol="false" tIns="0" lIns="0" bIns="0" rIns="0">
            <a:spAutoFit/>
          </a:bodyPr>
          <a:lstStyle/>
          <a:p>
            <a:pPr>
              <a:lnSpc>
                <a:spcPts val="2940"/>
              </a:lnSpc>
              <a:spcBef>
                <a:spcPct val="0"/>
              </a:spcBef>
            </a:pPr>
            <a:r>
              <a:rPr lang="en-US" sz="2100">
                <a:solidFill>
                  <a:srgbClr val="000000"/>
                </a:solidFill>
                <a:latin typeface="Montserrat Classic Bold"/>
              </a:rPr>
              <a:t>All the users are listed here, it can be accessed by admin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6458" y="3109953"/>
            <a:ext cx="11712960" cy="6573727"/>
          </a:xfrm>
          <a:custGeom>
            <a:avLst/>
            <a:gdLst/>
            <a:ahLst/>
            <a:cxnLst/>
            <a:rect r="r" b="b" t="t" l="l"/>
            <a:pathLst>
              <a:path h="6573727" w="11712960">
                <a:moveTo>
                  <a:pt x="0" y="0"/>
                </a:moveTo>
                <a:lnTo>
                  <a:pt x="11712959" y="0"/>
                </a:lnTo>
                <a:lnTo>
                  <a:pt x="11712959"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ADD QUIZ</a:t>
            </a:r>
          </a:p>
          <a:p>
            <a:pPr>
              <a:lnSpc>
                <a:spcPts val="10499"/>
              </a:lnSpc>
              <a:spcBef>
                <a:spcPct val="0"/>
              </a:spcBef>
            </a:pPr>
          </a:p>
        </p:txBody>
      </p:sp>
      <p:sp>
        <p:nvSpPr>
          <p:cNvPr name="TextBox 6" id="6"/>
          <p:cNvSpPr txBox="true"/>
          <p:nvPr/>
        </p:nvSpPr>
        <p:spPr>
          <a:xfrm rot="0">
            <a:off x="1028700" y="2382243"/>
            <a:ext cx="15534831" cy="727710"/>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Exam is created by admin.</a:t>
            </a:r>
          </a:p>
          <a:p>
            <a:pPr>
              <a:lnSpc>
                <a:spcPts val="294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65021" y="3109953"/>
            <a:ext cx="11712960" cy="6573727"/>
          </a:xfrm>
          <a:custGeom>
            <a:avLst/>
            <a:gdLst/>
            <a:ahLst/>
            <a:cxnLst/>
            <a:rect r="r" b="b" t="t" l="l"/>
            <a:pathLst>
              <a:path h="6573727" w="11712960">
                <a:moveTo>
                  <a:pt x="0" y="0"/>
                </a:moveTo>
                <a:lnTo>
                  <a:pt x="11712960" y="0"/>
                </a:lnTo>
                <a:lnTo>
                  <a:pt x="11712960" y="6573727"/>
                </a:lnTo>
                <a:lnTo>
                  <a:pt x="0" y="6573727"/>
                </a:lnTo>
                <a:lnTo>
                  <a:pt x="0" y="0"/>
                </a:lnTo>
                <a:close/>
              </a:path>
            </a:pathLst>
          </a:custGeom>
          <a:blipFill>
            <a:blip r:embed="rId6"/>
            <a:stretch>
              <a:fillRect l="0" t="0" r="0" b="0"/>
            </a:stretch>
          </a:blipFill>
        </p:spPr>
      </p:sp>
      <p:sp>
        <p:nvSpPr>
          <p:cNvPr name="TextBox 5" id="5"/>
          <p:cNvSpPr txBox="true"/>
          <p:nvPr/>
        </p:nvSpPr>
        <p:spPr>
          <a:xfrm rot="0">
            <a:off x="1028700" y="885825"/>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REMOVE QUIZ</a:t>
            </a:r>
          </a:p>
          <a:p>
            <a:pPr>
              <a:lnSpc>
                <a:spcPts val="10499"/>
              </a:lnSpc>
              <a:spcBef>
                <a:spcPct val="0"/>
              </a:spcBef>
            </a:pPr>
          </a:p>
        </p:txBody>
      </p:sp>
      <p:sp>
        <p:nvSpPr>
          <p:cNvPr name="TextBox 6" id="6"/>
          <p:cNvSpPr txBox="true"/>
          <p:nvPr/>
        </p:nvSpPr>
        <p:spPr>
          <a:xfrm rot="0">
            <a:off x="1028700" y="2382243"/>
            <a:ext cx="15534831" cy="727710"/>
          </a:xfrm>
          <a:prstGeom prst="rect">
            <a:avLst/>
          </a:prstGeom>
        </p:spPr>
        <p:txBody>
          <a:bodyPr anchor="t" rtlCol="false" tIns="0" lIns="0" bIns="0" rIns="0">
            <a:spAutoFit/>
          </a:bodyPr>
          <a:lstStyle/>
          <a:p>
            <a:pPr>
              <a:lnSpc>
                <a:spcPts val="2940"/>
              </a:lnSpc>
            </a:pPr>
            <a:r>
              <a:rPr lang="en-US" sz="2100">
                <a:solidFill>
                  <a:srgbClr val="000000"/>
                </a:solidFill>
                <a:latin typeface="Montserrat Classic Bold"/>
              </a:rPr>
              <a:t>Created exam can be removed by admin.</a:t>
            </a:r>
          </a:p>
          <a:p>
            <a:pPr>
              <a:lnSpc>
                <a:spcPts val="294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02255" y="1840280"/>
            <a:ext cx="9757045" cy="8237256"/>
          </a:xfrm>
          <a:custGeom>
            <a:avLst/>
            <a:gdLst/>
            <a:ahLst/>
            <a:cxnLst/>
            <a:rect r="r" b="b" t="t" l="l"/>
            <a:pathLst>
              <a:path h="8237256" w="9757045">
                <a:moveTo>
                  <a:pt x="0" y="0"/>
                </a:moveTo>
                <a:lnTo>
                  <a:pt x="9757045" y="0"/>
                </a:lnTo>
                <a:lnTo>
                  <a:pt x="9757045" y="8237255"/>
                </a:lnTo>
                <a:lnTo>
                  <a:pt x="0" y="8237255"/>
                </a:lnTo>
                <a:lnTo>
                  <a:pt x="0" y="0"/>
                </a:lnTo>
                <a:close/>
              </a:path>
            </a:pathLst>
          </a:custGeom>
          <a:blipFill>
            <a:blip r:embed="rId6"/>
            <a:stretch>
              <a:fillRect l="0" t="0" r="0" b="0"/>
            </a:stretch>
          </a:blipFill>
        </p:spPr>
      </p:sp>
      <p:sp>
        <p:nvSpPr>
          <p:cNvPr name="TextBox 5" id="5"/>
          <p:cNvSpPr txBox="true"/>
          <p:nvPr/>
        </p:nvSpPr>
        <p:spPr>
          <a:xfrm rot="0">
            <a:off x="1028700" y="629813"/>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SYSTEM TESTING</a:t>
            </a:r>
          </a:p>
          <a:p>
            <a:pPr>
              <a:lnSpc>
                <a:spcPts val="1049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28001" y="2001413"/>
            <a:ext cx="10747122" cy="3734456"/>
          </a:xfrm>
          <a:custGeom>
            <a:avLst/>
            <a:gdLst/>
            <a:ahLst/>
            <a:cxnLst/>
            <a:rect r="r" b="b" t="t" l="l"/>
            <a:pathLst>
              <a:path h="3734456" w="10747122">
                <a:moveTo>
                  <a:pt x="0" y="0"/>
                </a:moveTo>
                <a:lnTo>
                  <a:pt x="10747122" y="0"/>
                </a:lnTo>
                <a:lnTo>
                  <a:pt x="10747122" y="3734456"/>
                </a:lnTo>
                <a:lnTo>
                  <a:pt x="0" y="3734456"/>
                </a:lnTo>
                <a:lnTo>
                  <a:pt x="0" y="0"/>
                </a:lnTo>
                <a:close/>
              </a:path>
            </a:pathLst>
          </a:custGeom>
          <a:blipFill>
            <a:blip r:embed="rId6"/>
            <a:stretch>
              <a:fillRect l="0" t="0" r="0" b="0"/>
            </a:stretch>
          </a:blipFill>
        </p:spPr>
      </p:sp>
      <p:sp>
        <p:nvSpPr>
          <p:cNvPr name="Freeform 5" id="5"/>
          <p:cNvSpPr/>
          <p:nvPr/>
        </p:nvSpPr>
        <p:spPr>
          <a:xfrm flipH="false" flipV="false" rot="0">
            <a:off x="6159332" y="5143500"/>
            <a:ext cx="10484461" cy="3826323"/>
          </a:xfrm>
          <a:custGeom>
            <a:avLst/>
            <a:gdLst/>
            <a:ahLst/>
            <a:cxnLst/>
            <a:rect r="r" b="b" t="t" l="l"/>
            <a:pathLst>
              <a:path h="3826323" w="10484461">
                <a:moveTo>
                  <a:pt x="0" y="0"/>
                </a:moveTo>
                <a:lnTo>
                  <a:pt x="10484461" y="0"/>
                </a:lnTo>
                <a:lnTo>
                  <a:pt x="10484461" y="3826323"/>
                </a:lnTo>
                <a:lnTo>
                  <a:pt x="0" y="3826323"/>
                </a:lnTo>
                <a:lnTo>
                  <a:pt x="0" y="0"/>
                </a:lnTo>
                <a:close/>
              </a:path>
            </a:pathLst>
          </a:custGeom>
          <a:blipFill>
            <a:blip r:embed="rId7"/>
            <a:stretch>
              <a:fillRect l="0" t="0" r="0" b="0"/>
            </a:stretch>
          </a:blipFill>
        </p:spPr>
      </p:sp>
      <p:sp>
        <p:nvSpPr>
          <p:cNvPr name="TextBox 6" id="6"/>
          <p:cNvSpPr txBox="true"/>
          <p:nvPr/>
        </p:nvSpPr>
        <p:spPr>
          <a:xfrm rot="0">
            <a:off x="1028700" y="629813"/>
            <a:ext cx="11594318" cy="2600325"/>
          </a:xfrm>
          <a:prstGeom prst="rect">
            <a:avLst/>
          </a:prstGeom>
        </p:spPr>
        <p:txBody>
          <a:bodyPr anchor="t" rtlCol="false" tIns="0" lIns="0" bIns="0" rIns="0">
            <a:spAutoFit/>
          </a:bodyPr>
          <a:lstStyle/>
          <a:p>
            <a:pPr>
              <a:lnSpc>
                <a:spcPts val="10499"/>
              </a:lnSpc>
            </a:pPr>
            <a:r>
              <a:rPr lang="en-US" sz="7499">
                <a:solidFill>
                  <a:srgbClr val="314FDD"/>
                </a:solidFill>
                <a:latin typeface="Montserrat Classic Bold"/>
              </a:rPr>
              <a:t>SYSTEM TESTING</a:t>
            </a:r>
          </a:p>
          <a:p>
            <a:pPr>
              <a:lnSpc>
                <a:spcPts val="104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SCOPE </a:t>
            </a:r>
          </a:p>
        </p:txBody>
      </p:sp>
      <p:sp>
        <p:nvSpPr>
          <p:cNvPr name="TextBox 5" id="5"/>
          <p:cNvSpPr txBox="true"/>
          <p:nvPr/>
        </p:nvSpPr>
        <p:spPr>
          <a:xfrm rot="0">
            <a:off x="1028700" y="2832893"/>
            <a:ext cx="15534831" cy="3813810"/>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Montserrat Classic Bold"/>
              </a:rPr>
              <a:t>The online examination system application is vast. It can be used in various sectors, schools, colleges, tuition centers, or individual tutors. It replaces the logistical problems and shortcomings of the conventional pen-and-paper examination mode. It will also reduce the usage of paper and ink. It will save the time which is used in scheduling the exam and improve the management.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2974" y="1916540"/>
            <a:ext cx="12108003" cy="8184269"/>
          </a:xfrm>
          <a:custGeom>
            <a:avLst/>
            <a:gdLst/>
            <a:ahLst/>
            <a:cxnLst/>
            <a:rect r="r" b="b" t="t" l="l"/>
            <a:pathLst>
              <a:path h="8184269" w="12108003">
                <a:moveTo>
                  <a:pt x="0" y="0"/>
                </a:moveTo>
                <a:lnTo>
                  <a:pt x="12108003" y="0"/>
                </a:lnTo>
                <a:lnTo>
                  <a:pt x="12108003" y="8184269"/>
                </a:lnTo>
                <a:lnTo>
                  <a:pt x="0" y="8184269"/>
                </a:lnTo>
                <a:lnTo>
                  <a:pt x="0" y="0"/>
                </a:lnTo>
                <a:close/>
              </a:path>
            </a:pathLst>
          </a:custGeom>
          <a:blipFill>
            <a:blip r:embed="rId2"/>
            <a:stretch>
              <a:fillRect l="0" t="0" r="0" b="0"/>
            </a:stretch>
          </a:blipFill>
        </p:spPr>
      </p:sp>
      <p:sp>
        <p:nvSpPr>
          <p:cNvPr name="TextBox 3" id="3"/>
          <p:cNvSpPr txBox="true"/>
          <p:nvPr/>
        </p:nvSpPr>
        <p:spPr>
          <a:xfrm rot="0">
            <a:off x="1028700" y="177477"/>
            <a:ext cx="15856551" cy="1525818"/>
          </a:xfrm>
          <a:prstGeom prst="rect">
            <a:avLst/>
          </a:prstGeom>
        </p:spPr>
        <p:txBody>
          <a:bodyPr anchor="t" rtlCol="false" tIns="0" lIns="0" bIns="0" rIns="0">
            <a:spAutoFit/>
          </a:bodyPr>
          <a:lstStyle/>
          <a:p>
            <a:pPr algn="ctr">
              <a:lnSpc>
                <a:spcPts val="12445"/>
              </a:lnSpc>
              <a:spcBef>
                <a:spcPct val="0"/>
              </a:spcBef>
            </a:pPr>
            <a:r>
              <a:rPr lang="en-US" sz="8889">
                <a:solidFill>
                  <a:srgbClr val="314FDD"/>
                </a:solidFill>
                <a:latin typeface="Montserrat Classic Bold"/>
              </a:rPr>
              <a:t>SOFTWARE MODEL USED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098001" y="3162490"/>
            <a:ext cx="12091998" cy="2323757"/>
          </a:xfrm>
          <a:prstGeom prst="rect">
            <a:avLst/>
          </a:prstGeom>
        </p:spPr>
        <p:txBody>
          <a:bodyPr anchor="t" rtlCol="false" tIns="0" lIns="0" bIns="0" rIns="0">
            <a:spAutoFit/>
          </a:bodyPr>
          <a:lstStyle/>
          <a:p>
            <a:pPr algn="ctr">
              <a:lnSpc>
                <a:spcPts val="18914"/>
              </a:lnSpc>
              <a:spcBef>
                <a:spcPct val="0"/>
              </a:spcBef>
            </a:pPr>
            <a:r>
              <a:rPr lang="en-US" sz="13510">
                <a:solidFill>
                  <a:srgbClr val="000000"/>
                </a:solidFill>
                <a:latin typeface="Montserrat Classic Bold"/>
              </a:rPr>
              <a:t>THANK YOU</a:t>
            </a:r>
          </a:p>
        </p:txBody>
      </p:sp>
      <p:sp>
        <p:nvSpPr>
          <p:cNvPr name="TextBox 5" id="5"/>
          <p:cNvSpPr txBox="true"/>
          <p:nvPr/>
        </p:nvSpPr>
        <p:spPr>
          <a:xfrm rot="0">
            <a:off x="7634651" y="8202004"/>
            <a:ext cx="10839358" cy="2026867"/>
          </a:xfrm>
          <a:prstGeom prst="rect">
            <a:avLst/>
          </a:prstGeom>
        </p:spPr>
        <p:txBody>
          <a:bodyPr anchor="t" rtlCol="false" tIns="0" lIns="0" bIns="0" rIns="0">
            <a:spAutoFit/>
          </a:bodyPr>
          <a:lstStyle/>
          <a:p>
            <a:pPr algn="just">
              <a:lnSpc>
                <a:spcPts val="5415"/>
              </a:lnSpc>
            </a:pPr>
            <a:r>
              <a:rPr lang="en-US" sz="3867">
                <a:solidFill>
                  <a:srgbClr val="314FDD"/>
                </a:solidFill>
                <a:latin typeface="Montserrat Classic Bold"/>
              </a:rPr>
              <a:t>VIVEK SINGH ADHIKARI         10490302020</a:t>
            </a:r>
          </a:p>
          <a:p>
            <a:pPr algn="just">
              <a:lnSpc>
                <a:spcPts val="5415"/>
              </a:lnSpc>
              <a:spcBef>
                <a:spcPct val="0"/>
              </a:spcBef>
            </a:pPr>
            <a:r>
              <a:rPr lang="en-US" sz="3867">
                <a:solidFill>
                  <a:srgbClr val="314FDD"/>
                </a:solidFill>
                <a:latin typeface="Montserrat Classic Bold"/>
              </a:rPr>
              <a:t>RAKESH KUMAR YADAV  06490302020 . PIYUSH UPADHYAY                  35890302020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13389310" y="6878672"/>
            <a:ext cx="9797381" cy="9797381"/>
          </a:xfrm>
          <a:custGeom>
            <a:avLst/>
            <a:gdLst/>
            <a:ahLst/>
            <a:cxnLst/>
            <a:rect r="r" b="b" t="t" l="l"/>
            <a:pathLst>
              <a:path h="9797381" w="9797381">
                <a:moveTo>
                  <a:pt x="0" y="0"/>
                </a:moveTo>
                <a:lnTo>
                  <a:pt x="9797380" y="0"/>
                </a:lnTo>
                <a:lnTo>
                  <a:pt x="9797380" y="9797380"/>
                </a:lnTo>
                <a:lnTo>
                  <a:pt x="0" y="97973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940049"/>
            <a:ext cx="14203759" cy="6318251"/>
          </a:xfrm>
          <a:prstGeom prst="rect">
            <a:avLst/>
          </a:prstGeom>
        </p:spPr>
        <p:txBody>
          <a:bodyPr anchor="t" rtlCol="false" tIns="0" lIns="0" bIns="0" rIns="0">
            <a:spAutoFit/>
          </a:bodyPr>
          <a:lstStyle/>
          <a:p>
            <a:pPr>
              <a:lnSpc>
                <a:spcPts val="5599"/>
              </a:lnSpc>
            </a:pPr>
            <a:r>
              <a:rPr lang="en-US" sz="3999">
                <a:solidFill>
                  <a:srgbClr val="000000"/>
                </a:solidFill>
                <a:latin typeface="Montserrat Classic Bold"/>
              </a:rPr>
              <a:t>Software Requirements </a:t>
            </a:r>
            <a:r>
              <a:rPr lang="en-US" sz="3999">
                <a:solidFill>
                  <a:srgbClr val="000000"/>
                </a:solidFill>
                <a:sym typeface="Montserrat Classic"/>
              </a:rPr>
              <a:t> </a:t>
            </a:r>
          </a:p>
          <a:p>
            <a:pPr>
              <a:lnSpc>
                <a:spcPts val="5599"/>
              </a:lnSpc>
            </a:pPr>
            <a:r>
              <a:rPr lang="en-US" sz="3999">
                <a:solidFill>
                  <a:srgbClr val="000000"/>
                </a:solidFill>
                <a:latin typeface="Montserrat Classic"/>
              </a:rPr>
              <a:t>Tool -XAMPP  </a:t>
            </a:r>
          </a:p>
          <a:p>
            <a:pPr>
              <a:lnSpc>
                <a:spcPts val="5599"/>
              </a:lnSpc>
            </a:pPr>
            <a:r>
              <a:rPr lang="en-US" sz="3999">
                <a:solidFill>
                  <a:srgbClr val="000000"/>
                </a:solidFill>
                <a:latin typeface="Montserrat Classic"/>
              </a:rPr>
              <a:t>Platform – Web Browser  </a:t>
            </a:r>
          </a:p>
          <a:p>
            <a:pPr>
              <a:lnSpc>
                <a:spcPts val="5599"/>
              </a:lnSpc>
            </a:pPr>
            <a:r>
              <a:rPr lang="en-US" sz="3999">
                <a:solidFill>
                  <a:srgbClr val="000000"/>
                </a:solidFill>
                <a:latin typeface="Montserrat Classic"/>
              </a:rPr>
              <a:t>Technology – PHP, JavaScript, CSS, HTML, SQL 1.5.2 </a:t>
            </a:r>
          </a:p>
          <a:p>
            <a:pPr>
              <a:lnSpc>
                <a:spcPts val="5599"/>
              </a:lnSpc>
            </a:pPr>
          </a:p>
          <a:p>
            <a:pPr>
              <a:lnSpc>
                <a:spcPts val="5599"/>
              </a:lnSpc>
            </a:pPr>
            <a:r>
              <a:rPr lang="en-US" sz="3999">
                <a:solidFill>
                  <a:srgbClr val="000000"/>
                </a:solidFill>
                <a:latin typeface="Montserrat Classic Bold"/>
              </a:rPr>
              <a:t>Hardware Requirements </a:t>
            </a:r>
            <a:r>
              <a:rPr lang="en-US" sz="3999">
                <a:solidFill>
                  <a:srgbClr val="000000"/>
                </a:solidFill>
                <a:sym typeface="Montserrat Classic"/>
              </a:rPr>
              <a:t> </a:t>
            </a:r>
          </a:p>
          <a:p>
            <a:pPr>
              <a:lnSpc>
                <a:spcPts val="5599"/>
              </a:lnSpc>
            </a:pPr>
            <a:r>
              <a:rPr lang="en-US" sz="3999">
                <a:solidFill>
                  <a:srgbClr val="000000"/>
                </a:solidFill>
                <a:latin typeface="Montserrat Classic"/>
              </a:rPr>
              <a:t>Windows / macOS  </a:t>
            </a:r>
          </a:p>
          <a:p>
            <a:pPr>
              <a:lnSpc>
                <a:spcPts val="5599"/>
              </a:lnSpc>
            </a:pPr>
            <a:r>
              <a:rPr lang="en-US" sz="3999">
                <a:solidFill>
                  <a:srgbClr val="000000"/>
                </a:solidFill>
                <a:latin typeface="Montserrat Classic"/>
              </a:rPr>
              <a:t>Dual Core processor @ 1.00GHz  </a:t>
            </a:r>
          </a:p>
          <a:p>
            <a:pPr>
              <a:lnSpc>
                <a:spcPts val="5599"/>
              </a:lnSpc>
              <a:spcBef>
                <a:spcPct val="0"/>
              </a:spcBef>
            </a:pPr>
            <a:r>
              <a:rPr lang="en-US" sz="3999">
                <a:solidFill>
                  <a:srgbClr val="000000"/>
                </a:solidFill>
                <a:latin typeface="Montserrat Classic"/>
              </a:rPr>
              <a:t>2GB RAM </a:t>
            </a:r>
          </a:p>
        </p:txBody>
      </p:sp>
      <p:sp>
        <p:nvSpPr>
          <p:cNvPr name="TextBox 5" id="5"/>
          <p:cNvSpPr txBox="true"/>
          <p:nvPr/>
        </p:nvSpPr>
        <p:spPr>
          <a:xfrm rot="0">
            <a:off x="1028700" y="885825"/>
            <a:ext cx="15534831"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SYSTEM REQUIREMENT TOOLS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449" y="3411917"/>
            <a:ext cx="16230600" cy="4784865"/>
          </a:xfrm>
          <a:custGeom>
            <a:avLst/>
            <a:gdLst/>
            <a:ahLst/>
            <a:cxnLst/>
            <a:rect r="r" b="b" t="t" l="l"/>
            <a:pathLst>
              <a:path h="4784865" w="16230600">
                <a:moveTo>
                  <a:pt x="0" y="0"/>
                </a:moveTo>
                <a:lnTo>
                  <a:pt x="16230600" y="0"/>
                </a:lnTo>
                <a:lnTo>
                  <a:pt x="16230600" y="4784865"/>
                </a:lnTo>
                <a:lnTo>
                  <a:pt x="0" y="4784865"/>
                </a:lnTo>
                <a:lnTo>
                  <a:pt x="0" y="0"/>
                </a:lnTo>
                <a:close/>
              </a:path>
            </a:pathLst>
          </a:custGeom>
          <a:blipFill>
            <a:blip r:embed="rId4"/>
            <a:stretch>
              <a:fillRect l="0" t="0" r="0" b="0"/>
            </a:stretch>
          </a:blipFill>
        </p:spPr>
      </p:sp>
      <p:sp>
        <p:nvSpPr>
          <p:cNvPr name="Freeform 4" id="4"/>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BLOCK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15218" y="246521"/>
            <a:ext cx="11376820" cy="9793958"/>
          </a:xfrm>
          <a:custGeom>
            <a:avLst/>
            <a:gdLst/>
            <a:ahLst/>
            <a:cxnLst/>
            <a:rect r="r" b="b" t="t" l="l"/>
            <a:pathLst>
              <a:path h="9793958" w="11376820">
                <a:moveTo>
                  <a:pt x="0" y="0"/>
                </a:moveTo>
                <a:lnTo>
                  <a:pt x="11376820" y="0"/>
                </a:lnTo>
                <a:lnTo>
                  <a:pt x="11376820" y="9793958"/>
                </a:lnTo>
                <a:lnTo>
                  <a:pt x="0" y="9793958"/>
                </a:lnTo>
                <a:lnTo>
                  <a:pt x="0" y="0"/>
                </a:lnTo>
                <a:close/>
              </a:path>
            </a:pathLst>
          </a:custGeom>
          <a:blipFill>
            <a:blip r:embed="rId4"/>
            <a:stretch>
              <a:fillRect l="0" t="0" r="0" b="0"/>
            </a:stretch>
          </a:blipFill>
        </p:spPr>
      </p:sp>
      <p:sp>
        <p:nvSpPr>
          <p:cNvPr name="TextBox 4" id="4"/>
          <p:cNvSpPr txBox="true"/>
          <p:nvPr/>
        </p:nvSpPr>
        <p:spPr>
          <a:xfrm rot="0">
            <a:off x="1028700" y="885825"/>
            <a:ext cx="11594318" cy="1276350"/>
          </a:xfrm>
          <a:prstGeom prst="rect">
            <a:avLst/>
          </a:prstGeom>
        </p:spPr>
        <p:txBody>
          <a:bodyPr anchor="t" rtlCol="false" tIns="0" lIns="0" bIns="0" rIns="0">
            <a:spAutoFit/>
          </a:bodyPr>
          <a:lstStyle/>
          <a:p>
            <a:pPr>
              <a:lnSpc>
                <a:spcPts val="10499"/>
              </a:lnSpc>
              <a:spcBef>
                <a:spcPct val="0"/>
              </a:spcBef>
            </a:pPr>
            <a:r>
              <a:rPr lang="en-US" sz="7499">
                <a:solidFill>
                  <a:srgbClr val="314FDD"/>
                </a:solidFill>
                <a:latin typeface="Montserrat Classic Bold"/>
              </a:rPr>
              <a:t>USE CASE </a:t>
            </a:r>
          </a:p>
        </p:txBody>
      </p:sp>
      <p:sp>
        <p:nvSpPr>
          <p:cNvPr name="Freeform 5" id="5"/>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7216" y="3008320"/>
            <a:ext cx="16476224" cy="4798262"/>
          </a:xfrm>
          <a:custGeom>
            <a:avLst/>
            <a:gdLst/>
            <a:ahLst/>
            <a:cxnLst/>
            <a:rect r="r" b="b" t="t" l="l"/>
            <a:pathLst>
              <a:path h="4798262" w="16476224">
                <a:moveTo>
                  <a:pt x="0" y="0"/>
                </a:moveTo>
                <a:lnTo>
                  <a:pt x="16476225" y="0"/>
                </a:lnTo>
                <a:lnTo>
                  <a:pt x="16476225" y="4798263"/>
                </a:lnTo>
                <a:lnTo>
                  <a:pt x="0" y="4798263"/>
                </a:lnTo>
                <a:lnTo>
                  <a:pt x="0" y="0"/>
                </a:lnTo>
                <a:close/>
              </a:path>
            </a:pathLst>
          </a:custGeom>
          <a:blipFill>
            <a:blip r:embed="rId2"/>
            <a:stretch>
              <a:fillRect l="0" t="0" r="0" b="0"/>
            </a:stretch>
          </a:blipFill>
        </p:spPr>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904875"/>
            <a:ext cx="16644741" cy="1094740"/>
          </a:xfrm>
          <a:prstGeom prst="rect">
            <a:avLst/>
          </a:prstGeom>
        </p:spPr>
        <p:txBody>
          <a:bodyPr anchor="t" rtlCol="false" tIns="0" lIns="0" bIns="0" rIns="0">
            <a:spAutoFit/>
          </a:bodyPr>
          <a:lstStyle/>
          <a:p>
            <a:pPr>
              <a:lnSpc>
                <a:spcPts val="8960"/>
              </a:lnSpc>
              <a:spcBef>
                <a:spcPct val="0"/>
              </a:spcBef>
            </a:pPr>
            <a:r>
              <a:rPr lang="en-US" sz="6400">
                <a:solidFill>
                  <a:srgbClr val="314FDD"/>
                </a:solidFill>
                <a:latin typeface="Montserrat Classic Bold"/>
              </a:rPr>
              <a:t>0 LEVEL DATA FLOW DIAGRAM (DFD)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65681" y="1999615"/>
            <a:ext cx="13131467" cy="8287385"/>
          </a:xfrm>
          <a:custGeom>
            <a:avLst/>
            <a:gdLst/>
            <a:ahLst/>
            <a:cxnLst/>
            <a:rect r="r" b="b" t="t" l="l"/>
            <a:pathLst>
              <a:path h="8287385" w="13131467">
                <a:moveTo>
                  <a:pt x="0" y="0"/>
                </a:moveTo>
                <a:lnTo>
                  <a:pt x="13131467" y="0"/>
                </a:lnTo>
                <a:lnTo>
                  <a:pt x="13131467" y="8287385"/>
                </a:lnTo>
                <a:lnTo>
                  <a:pt x="0" y="8287385"/>
                </a:lnTo>
                <a:lnTo>
                  <a:pt x="0" y="0"/>
                </a:lnTo>
                <a:close/>
              </a:path>
            </a:pathLst>
          </a:custGeom>
          <a:blipFill>
            <a:blip r:embed="rId2"/>
            <a:stretch>
              <a:fillRect l="0" t="-3387" r="0" b="-3387"/>
            </a:stretch>
          </a:blipFill>
        </p:spPr>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904875"/>
            <a:ext cx="16644741" cy="1094740"/>
          </a:xfrm>
          <a:prstGeom prst="rect">
            <a:avLst/>
          </a:prstGeom>
        </p:spPr>
        <p:txBody>
          <a:bodyPr anchor="t" rtlCol="false" tIns="0" lIns="0" bIns="0" rIns="0">
            <a:spAutoFit/>
          </a:bodyPr>
          <a:lstStyle/>
          <a:p>
            <a:pPr>
              <a:lnSpc>
                <a:spcPts val="8960"/>
              </a:lnSpc>
              <a:spcBef>
                <a:spcPct val="0"/>
              </a:spcBef>
            </a:pPr>
            <a:r>
              <a:rPr lang="en-US" sz="6400">
                <a:solidFill>
                  <a:srgbClr val="314FDD"/>
                </a:solidFill>
                <a:latin typeface="Montserrat Classic Bold"/>
              </a:rPr>
              <a:t>1 LEVEL DATA FLOW DIAGRAM (DFD)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73899" y="1999615"/>
            <a:ext cx="12199542" cy="8396155"/>
          </a:xfrm>
          <a:custGeom>
            <a:avLst/>
            <a:gdLst/>
            <a:ahLst/>
            <a:cxnLst/>
            <a:rect r="r" b="b" t="t" l="l"/>
            <a:pathLst>
              <a:path h="8396155" w="12199542">
                <a:moveTo>
                  <a:pt x="0" y="0"/>
                </a:moveTo>
                <a:lnTo>
                  <a:pt x="12199542" y="0"/>
                </a:lnTo>
                <a:lnTo>
                  <a:pt x="12199542" y="8396155"/>
                </a:lnTo>
                <a:lnTo>
                  <a:pt x="0" y="8396155"/>
                </a:lnTo>
                <a:lnTo>
                  <a:pt x="0" y="0"/>
                </a:lnTo>
                <a:close/>
              </a:path>
            </a:pathLst>
          </a:custGeom>
          <a:blipFill>
            <a:blip r:embed="rId2"/>
            <a:stretch>
              <a:fillRect l="0" t="0" r="0" b="0"/>
            </a:stretch>
          </a:blipFill>
        </p:spPr>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43211">
            <a:off x="-3398668" y="7111537"/>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904875"/>
            <a:ext cx="16644741" cy="1094740"/>
          </a:xfrm>
          <a:prstGeom prst="rect">
            <a:avLst/>
          </a:prstGeom>
        </p:spPr>
        <p:txBody>
          <a:bodyPr anchor="t" rtlCol="false" tIns="0" lIns="0" bIns="0" rIns="0">
            <a:spAutoFit/>
          </a:bodyPr>
          <a:lstStyle/>
          <a:p>
            <a:pPr>
              <a:lnSpc>
                <a:spcPts val="8960"/>
              </a:lnSpc>
              <a:spcBef>
                <a:spcPct val="0"/>
              </a:spcBef>
            </a:pPr>
            <a:r>
              <a:rPr lang="en-US" sz="6400">
                <a:solidFill>
                  <a:srgbClr val="314FDD"/>
                </a:solidFill>
                <a:latin typeface="Montserrat Classic Bold"/>
              </a:rPr>
              <a:t>2 LEVEL DATA FLOW DIAGRAM (DFD)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DAFeHRh6je0</dc:identifier>
  <dcterms:modified xsi:type="dcterms:W3CDTF">2011-08-01T06:04:30Z</dcterms:modified>
  <cp:revision>1</cp:revision>
  <dc:title>Protocols of OSI</dc:title>
</cp:coreProperties>
</file>